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01" r:id="rId2"/>
    <p:sldId id="302" r:id="rId3"/>
    <p:sldId id="308" r:id="rId4"/>
    <p:sldId id="304" r:id="rId5"/>
    <p:sldId id="305" r:id="rId6"/>
    <p:sldId id="306" r:id="rId7"/>
    <p:sldId id="307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22" r:id="rId21"/>
    <p:sldId id="323" r:id="rId22"/>
    <p:sldId id="324" r:id="rId23"/>
    <p:sldId id="325" r:id="rId24"/>
    <p:sldId id="326" r:id="rId25"/>
    <p:sldId id="332" r:id="rId26"/>
    <p:sldId id="333" r:id="rId27"/>
    <p:sldId id="327" r:id="rId28"/>
    <p:sldId id="328" r:id="rId29"/>
    <p:sldId id="329" r:id="rId30"/>
    <p:sldId id="330" r:id="rId31"/>
    <p:sldId id="334" r:id="rId32"/>
    <p:sldId id="336" r:id="rId33"/>
    <p:sldId id="335" r:id="rId34"/>
    <p:sldId id="337" r:id="rId35"/>
    <p:sldId id="338" r:id="rId36"/>
    <p:sldId id="331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29DDA-F86B-493C-BC39-37FAA18540E1}" type="datetimeFigureOut">
              <a:rPr lang="cs-CZ" smtClean="0"/>
              <a:pPr/>
              <a:t>05.09.2022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7C7E6-A5C8-4FF2-BC72-FB1904BDDAA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5295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1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10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1015095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11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4157979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12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3672432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13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2752902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14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31814391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15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1776865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16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6519897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17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2513487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18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38203387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19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436332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2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39996091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20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18304245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21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38541924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22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18190496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23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4051939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24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29565282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25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22677914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26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13165700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27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1772222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28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20387811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29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103461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3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4252893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30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24576537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31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20642190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32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20085317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33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25268914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34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14828240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35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16781979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36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3509029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4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3801072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5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2374178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6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2456074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7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73035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8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2135684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7C6FDFA-B750-4399-A6D5-F2B4AB2D3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915988"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fld id="{83A7909C-EE82-4883-BBE2-F46D6832CAC1}" type="slidenum">
              <a:rPr lang="en-US" altLang="ko-KR" smtClean="0"/>
              <a:pPr/>
              <a:t>9</a:t>
            </a:fld>
            <a:endParaRPr lang="en-US" altLang="ko-KR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52D7F8-EFB4-46BF-8716-C97DEDB39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640E12-B1FC-40F3-B1E3-48BF91402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18050"/>
            <a:ext cx="4991100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989" tIns="36491" rIns="72989" bIns="36491"/>
          <a:lstStyle/>
          <a:p>
            <a:pPr eaLnBrk="1" hangingPunct="1"/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1640612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86729F-68AD-4A81-AE22-937CB82A54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17E92F1-5F7B-47D4-9D34-41A5172405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2EF062-0710-4F2D-90AD-E581A78C5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12E81-C83A-4DB7-BB14-E719BFE4F4D7}" type="datetimeFigureOut">
              <a:rPr lang="cs-CZ" smtClean="0"/>
              <a:pPr/>
              <a:t>05.09.2022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2750E7-F2AA-4519-AEAE-81C811DBE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828BD7E-F3FE-48E7-8A86-7D076BB70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08B4-884F-403E-BCE2-C02F16A195D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8825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E63D47-D51D-47D1-9951-22306E0B0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C38A5B9-4D28-46BF-BF21-0FCD19789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3D9FBD-1999-418E-A11B-43A24441C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12E81-C83A-4DB7-BB14-E719BFE4F4D7}" type="datetimeFigureOut">
              <a:rPr lang="cs-CZ" smtClean="0"/>
              <a:pPr/>
              <a:t>05.09.2022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4AAB269-7257-46BE-A271-D02E17413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D2F04E-8C37-470E-94F6-3C451BDAE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08B4-884F-403E-BCE2-C02F16A195D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8913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C1541A4-7AA4-4218-A116-00D716496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1CE2189-8BEC-4110-94B6-CE5772C1DC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E64BC7-9628-40E5-B17E-AC2D5880F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12E81-C83A-4DB7-BB14-E719BFE4F4D7}" type="datetimeFigureOut">
              <a:rPr lang="cs-CZ" smtClean="0"/>
              <a:pPr/>
              <a:t>05.09.2022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C4F119-E171-41FD-B7DC-B04C4C6D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A7606F-81CC-473E-9A16-31E2E0DFC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08B4-884F-403E-BCE2-C02F16A195D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8698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D69DC48-44C4-4DD0-9A75-F20BC5E8A3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78C4701-9454-4F97-B5BB-1E72804F1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44D6135-1479-409F-992C-57FC8411A5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29BC7-1612-456E-9D75-950115F113F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37966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F6109F-70E1-4478-9AD3-A9C4A68D3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611B71-1137-400D-96B2-12387E333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A664F5-F6F7-4505-B7FE-FC2D1FE11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12E81-C83A-4DB7-BB14-E719BFE4F4D7}" type="datetimeFigureOut">
              <a:rPr lang="cs-CZ" smtClean="0"/>
              <a:pPr/>
              <a:t>05.09.2022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927B4E-C136-4FE7-938C-3130B673E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E20CC75-6552-48A8-A342-324FF78E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08B4-884F-403E-BCE2-C02F16A195D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848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C66D33-6621-4C14-825F-CA619A030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A6424B4-6E5F-49C4-BFC3-8E799733FE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B371300-EEB8-4652-8F0F-F2CB2C8D8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12E81-C83A-4DB7-BB14-E719BFE4F4D7}" type="datetimeFigureOut">
              <a:rPr lang="cs-CZ" smtClean="0"/>
              <a:pPr/>
              <a:t>05.09.2022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568375-5AEB-4851-852C-376521FB5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3A679F-0EFD-4375-90AB-F1619A408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08B4-884F-403E-BCE2-C02F16A195D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0974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04A291-8E00-4653-BBB5-DADF72A84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16BDAD-C882-4C37-B5AC-CA68718803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86B41DB-5995-4913-B1D8-6F2097672F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BE4110A-8349-4614-AED2-2B71709E2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12E81-C83A-4DB7-BB14-E719BFE4F4D7}" type="datetimeFigureOut">
              <a:rPr lang="cs-CZ" smtClean="0"/>
              <a:pPr/>
              <a:t>05.09.2022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36136DC-E671-47BB-9F2A-8D20F20FF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A36219F-01BA-4B46-9079-BEA6ECECA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08B4-884F-403E-BCE2-C02F16A195D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3622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8677D1-63F2-4FF9-8358-6E123926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CD7026-CFF8-4206-A726-F20A136A3D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A17851D-0379-4472-A85B-563185F82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F821B89-F60E-4698-B513-AC11E606E9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C883CB9-00BD-466A-871A-659A57B91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C59AFB9-B1F7-4B17-9F96-77E51166A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12E81-C83A-4DB7-BB14-E719BFE4F4D7}" type="datetimeFigureOut">
              <a:rPr lang="cs-CZ" smtClean="0"/>
              <a:pPr/>
              <a:t>05.09.2022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9A047E2-8E94-4240-A89B-FAC894F07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4C039C1-AD5B-4E1A-8881-531BC177F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08B4-884F-403E-BCE2-C02F16A195D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1999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348BD0-AF24-4D9B-9AED-128CE2A74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35BA8D4-61D9-4718-85A1-CC34F9D47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12E81-C83A-4DB7-BB14-E719BFE4F4D7}" type="datetimeFigureOut">
              <a:rPr lang="cs-CZ" smtClean="0"/>
              <a:pPr/>
              <a:t>05.09.2022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971F509-8220-4BE4-8D28-F9CDC489B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A77ABEB-DA5D-4902-BA1B-10FA62CE1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08B4-884F-403E-BCE2-C02F16A195D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3624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6421931-D045-4A06-BCF8-A6C11FF89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12E81-C83A-4DB7-BB14-E719BFE4F4D7}" type="datetimeFigureOut">
              <a:rPr lang="cs-CZ" smtClean="0"/>
              <a:pPr/>
              <a:t>05.09.2022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A82BE56-0AD7-40D9-BA2B-6F6D5BA7E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093D109-308E-44E2-A906-8780F2D59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08B4-884F-403E-BCE2-C02F16A195D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634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8F8E07-15BA-467F-B6C1-1EA28AC3E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0B2289-26C8-47B7-B5D8-43244D270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B518632-A395-456A-BBFE-DD4203722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30FA140-C56A-4C30-ACE3-88335E325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12E81-C83A-4DB7-BB14-E719BFE4F4D7}" type="datetimeFigureOut">
              <a:rPr lang="cs-CZ" smtClean="0"/>
              <a:pPr/>
              <a:t>05.09.2022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008B0A-A67F-411A-BF7A-90C283F46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DF1543D-7628-48C2-892E-C1C6891D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08B4-884F-403E-BCE2-C02F16A195D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1921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53220E-C712-47A3-A93C-3607F8FA2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32467C4-BB22-4736-BB4E-AC202C9A64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1675EA8-5ACA-44C9-B60A-18E3044397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899E15-2627-4FB8-AFAB-73E9BB798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12E81-C83A-4DB7-BB14-E719BFE4F4D7}" type="datetimeFigureOut">
              <a:rPr lang="cs-CZ" smtClean="0"/>
              <a:pPr/>
              <a:t>05.09.2022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A77F281-B56B-405A-BEFE-970669B2C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D8045D4-9C96-4F24-AEB9-0ECC6AE49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08B4-884F-403E-BCE2-C02F16A195D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317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C9D9069-6964-4A70-9E65-440A3C9C6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D5634CB-7595-493C-8C87-EDA7682FD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6BC2553-D1DF-41B7-96C3-6EB93026E6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12E81-C83A-4DB7-BB14-E719BFE4F4D7}" type="datetimeFigureOut">
              <a:rPr lang="cs-CZ" smtClean="0"/>
              <a:pPr/>
              <a:t>05.09.2022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9F6C79-2D7D-40B1-893C-F7C78BE6F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297428-F0C6-4FA5-B49C-1DE273013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D08B4-884F-403E-BCE2-C02F16A195D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509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://projekty.airport-ostrava.cz/cz/page-safety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r>
              <a:rPr lang="cs-CZ" sz="6600" b="1" dirty="0">
                <a:solidFill>
                  <a:srgbClr val="1E5E9B"/>
                </a:solidFill>
                <a:latin typeface="+mn-lt"/>
                <a:cs typeface="Arial" panose="020B0604020202020204" pitchFamily="34" charset="0"/>
              </a:rPr>
              <a:t>LRST </a:t>
            </a:r>
            <a:r>
              <a:rPr lang="en-GB" sz="6600" b="1" dirty="0">
                <a:solidFill>
                  <a:srgbClr val="1E5E9B"/>
                </a:solidFill>
                <a:latin typeface="+mn-lt"/>
                <a:cs typeface="Arial" panose="020B0604020202020204" pitchFamily="34" charset="0"/>
              </a:rPr>
              <a:t>&amp; LAST</a:t>
            </a:r>
            <a:r>
              <a:rPr lang="cs-CZ" sz="6600" b="1" dirty="0">
                <a:solidFill>
                  <a:srgbClr val="1E5E9B"/>
                </a:solidFill>
                <a:latin typeface="+mn-lt"/>
                <a:cs typeface="Arial" panose="020B0604020202020204" pitchFamily="34" charset="0"/>
              </a:rPr>
              <a:t>, </a:t>
            </a:r>
            <a:br>
              <a:rPr lang="cs-CZ" sz="6600" b="1" dirty="0">
                <a:solidFill>
                  <a:srgbClr val="1E5E9B"/>
                </a:solidFill>
                <a:latin typeface="+mn-lt"/>
                <a:cs typeface="Arial" panose="020B0604020202020204" pitchFamily="34" charset="0"/>
              </a:rPr>
            </a:br>
            <a:r>
              <a:rPr lang="cs-CZ" sz="6600" b="1" dirty="0">
                <a:solidFill>
                  <a:srgbClr val="1E5E9B"/>
                </a:solidFill>
                <a:latin typeface="+mn-lt"/>
                <a:cs typeface="Arial" panose="020B0604020202020204" pitchFamily="34" charset="0"/>
              </a:rPr>
              <a:t>LBV</a:t>
            </a:r>
            <a:br>
              <a:rPr lang="cs-CZ" sz="6600" b="1" dirty="0">
                <a:solidFill>
                  <a:srgbClr val="1E5E9B"/>
                </a:solidFill>
                <a:latin typeface="+mn-lt"/>
                <a:cs typeface="Arial" panose="020B0604020202020204" pitchFamily="34" charset="0"/>
              </a:rPr>
            </a:br>
            <a:r>
              <a:rPr lang="cs-CZ" sz="6600" b="1" dirty="0">
                <a:solidFill>
                  <a:srgbClr val="1E5E9B"/>
                </a:solidFill>
                <a:latin typeface="+mn-lt"/>
                <a:cs typeface="Arial" panose="020B0604020202020204" pitchFamily="34" charset="0"/>
              </a:rPr>
              <a:t>06. 09. 2022</a:t>
            </a:r>
            <a:endParaRPr lang="cs-CZ" sz="6600" b="1" dirty="0">
              <a:solidFill>
                <a:srgbClr val="1E5E9B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br>
              <a:rPr lang="en-GB" sz="40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0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sz="20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poslední</a:t>
            </a:r>
            <a:r>
              <a:rPr lang="en-GB" sz="20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0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zasedání LRST 08.</a:t>
            </a:r>
            <a:r>
              <a:rPr lang="en-GB" sz="20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0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r>
              <a:rPr lang="en-GB" sz="20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20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GB" sz="20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46CB3F1-8A23-8471-A38F-03942E7FA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4154" y="4710490"/>
            <a:ext cx="57150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641838-F66E-38FA-148E-9D59FF1C0909}"/>
              </a:ext>
            </a:extLst>
          </p:cNvPr>
          <p:cNvSpPr txBox="1"/>
          <p:nvPr/>
        </p:nvSpPr>
        <p:spPr>
          <a:xfrm>
            <a:off x="7444" y="503238"/>
            <a:ext cx="12184556" cy="6024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16. 06. 2022 </a:t>
            </a:r>
            <a:r>
              <a:rPr lang="cs-CZ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BirdStrike</a:t>
            </a:r>
            <a:r>
              <a:rPr lang="cs-CZ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(02/2022)</a:t>
            </a:r>
            <a:endParaRPr lang="cs-CZ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Pilot (B762 SP-MRF) ohlásil, že při obchůzce letadla po přistání objevil na přední podvozkové noze zbytky ptáka.</a:t>
            </a: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Pilot dále ohlásil, že ke střetu došlo pravděpodobně mimo areál letiště, kdy si všiml vzlétajícího hejna ptáků.</a:t>
            </a: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Podle informací ptáčníka v těch místech probíhal senoseč.</a:t>
            </a: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Letadlo nebylo poškozeno.</a:t>
            </a:r>
            <a:endParaRPr lang="cs-CZ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lvl="0">
              <a:spcAft>
                <a:spcPts val="500"/>
              </a:spcAft>
            </a:pPr>
            <a:endParaRPr lang="cs-CZ" sz="28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lvl="0">
              <a:spcAft>
                <a:spcPts val="500"/>
              </a:spcAft>
            </a:pPr>
            <a:endParaRPr lang="cs-CZ" sz="28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lvl="0">
              <a:spcAft>
                <a:spcPts val="500"/>
              </a:spcAft>
            </a:pPr>
            <a:r>
              <a:rPr lang="cs-CZ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Řešeno s </a:t>
            </a:r>
            <a:r>
              <a:rPr lang="cs-CZ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BiOL</a:t>
            </a:r>
            <a:endParaRPr lang="cs-CZ" sz="28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BCB0525-9A9A-9C1E-F376-C7E414B75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6487" y="2613912"/>
            <a:ext cx="2750713" cy="363781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06BD63C-CA98-2102-AA52-4A085B085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603" y="3528154"/>
            <a:ext cx="2355306" cy="312666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FB09B41-095A-08ED-49DF-75C2166607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0887" y="4010862"/>
            <a:ext cx="47625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1219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641838-F66E-38FA-148E-9D59FF1C0909}"/>
              </a:ext>
            </a:extLst>
          </p:cNvPr>
          <p:cNvSpPr txBox="1"/>
          <p:nvPr/>
        </p:nvSpPr>
        <p:spPr>
          <a:xfrm>
            <a:off x="7444" y="503238"/>
            <a:ext cx="12184556" cy="5960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27. 06. 2022 Nedostatečné označení letadel kužely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Přijat podnět ze strany ÚBL, kdy při kontrolní činnosti bylo zaznamenáno nedostatečně označení min. jednoho letadla na stání v prostoru APN N. 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Letadlo bylo nedostatečně označeno kužely, viz foto, zejména pod zadní části trupu. Letadlo bylo umístěno tak, že zadní část trupu zasahovala do prostoru nad obslužnou komunikací.</a:t>
            </a: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lvl="0">
              <a:spcAft>
                <a:spcPts val="500"/>
              </a:spcAft>
            </a:pPr>
            <a:endParaRPr lang="cs-CZ" sz="28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lvl="0">
              <a:spcAft>
                <a:spcPts val="500"/>
              </a:spcAft>
            </a:pPr>
            <a:r>
              <a:rPr lang="cs-CZ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Řešeno s JobAir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6098BD5-F845-F6C1-4211-FCED1C2BC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744" y="3009976"/>
            <a:ext cx="4610636" cy="328721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9430E03-620D-E390-86F5-480886FB2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6879" y="3607026"/>
            <a:ext cx="2623078" cy="26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5134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641838-F66E-38FA-148E-9D59FF1C0909}"/>
              </a:ext>
            </a:extLst>
          </p:cNvPr>
          <p:cNvSpPr txBox="1"/>
          <p:nvPr/>
        </p:nvSpPr>
        <p:spPr>
          <a:xfrm>
            <a:off x="7444" y="503238"/>
            <a:ext cx="12184556" cy="5896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30</a:t>
            </a:r>
            <a:r>
              <a:rPr lang="cs-CZ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. 06. 2022 Požár plynového těla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V 15:30 hod., ohlásil pracovník </a:t>
            </a:r>
            <a:r>
              <a:rPr lang="cs-CZ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BiOL</a:t>
            </a: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požár plynového děla, umístěného v travnatém pásu na úrovni TWY B.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Jednalo se o zahoření plynového děla na plašení ptáku pomoci stlačeného propan butanového plynu. 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Při příjezdu hořela tráva pod plynovým dělem a propojovací hadice z lahve do děla. Dělo bylo napájené plynem na propan butan a pomocí baterie na 12 V. 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Podle prvotního průzkumu bylo zjištěno, že důvod zahoření vznikl kvůli zkratu na baterii</a:t>
            </a:r>
            <a:endParaRPr lang="cs-CZ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lvl="0">
              <a:spcAft>
                <a:spcPts val="500"/>
              </a:spcAft>
            </a:pPr>
            <a:endParaRPr lang="cs-CZ" sz="28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lvl="0">
              <a:spcAft>
                <a:spcPts val="500"/>
              </a:spcAft>
            </a:pPr>
            <a:r>
              <a:rPr lang="cs-CZ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Řešeno s </a:t>
            </a:r>
            <a:r>
              <a:rPr lang="cs-CZ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BiOL</a:t>
            </a:r>
            <a:endParaRPr lang="cs-CZ" sz="28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12703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641838-F66E-38FA-148E-9D59FF1C0909}"/>
              </a:ext>
            </a:extLst>
          </p:cNvPr>
          <p:cNvSpPr txBox="1"/>
          <p:nvPr/>
        </p:nvSpPr>
        <p:spPr>
          <a:xfrm>
            <a:off x="7444" y="503238"/>
            <a:ext cx="121845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30</a:t>
            </a:r>
            <a:r>
              <a:rPr lang="cs-CZ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. 06. 2022 Požár plynového těla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86EA258-18E7-6188-38EE-B22058007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684" y="4730384"/>
            <a:ext cx="3654945" cy="204664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9B7F591-5AA4-E9F2-95EE-DF0A5280C6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456" y="1279996"/>
            <a:ext cx="5429250" cy="33528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FF1081E-2C48-3B86-3EC1-7E0ACC1AD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830" y="1315413"/>
            <a:ext cx="4019105" cy="33527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30C82A0-23EC-1D96-F9FD-88E5C1E2A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6906" y="4730385"/>
            <a:ext cx="3041644" cy="199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1492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641838-F66E-38FA-148E-9D59FF1C0909}"/>
              </a:ext>
            </a:extLst>
          </p:cNvPr>
          <p:cNvSpPr txBox="1"/>
          <p:nvPr/>
        </p:nvSpPr>
        <p:spPr>
          <a:xfrm>
            <a:off x="7444" y="503238"/>
            <a:ext cx="12184556" cy="6088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11. 07. 2022 FOD před AIC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Místo</a:t>
            </a: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: Zatravněný prostor mezi hangárem lakovny (IAC) a prostorem JOBAIR.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Popis</a:t>
            </a: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: Nalezen koberec pravděpodobně z interiéru letadla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Reakce</a:t>
            </a: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: FOD byl ihned pracovníkem IAC uklizen, aby nedošlo k případnému nasátí koberce motorem letadla.</a:t>
            </a: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lvl="0">
              <a:spcAft>
                <a:spcPts val="500"/>
              </a:spcAft>
            </a:pPr>
            <a:endParaRPr lang="cs-CZ" sz="28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lvl="0">
              <a:spcAft>
                <a:spcPts val="500"/>
              </a:spcAft>
            </a:pPr>
            <a:r>
              <a:rPr lang="cs-CZ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Řešeno s IAC / JobAir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75115C1-9EB8-2E9E-134B-B4EE23EA5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07" y="3217370"/>
            <a:ext cx="5715000" cy="26384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A7D3433-9309-3C6E-FF65-27C3943EA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995" y="3217370"/>
            <a:ext cx="571500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6680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641838-F66E-38FA-148E-9D59FF1C0909}"/>
              </a:ext>
            </a:extLst>
          </p:cNvPr>
          <p:cNvSpPr txBox="1"/>
          <p:nvPr/>
        </p:nvSpPr>
        <p:spPr>
          <a:xfrm>
            <a:off x="7444" y="503238"/>
            <a:ext cx="12184556" cy="5960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1</a:t>
            </a:r>
            <a:r>
              <a:rPr lang="cs-CZ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3</a:t>
            </a:r>
            <a:r>
              <a:rPr lang="cs-CZ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. 07. 2022 FOD před AIC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Místo</a:t>
            </a: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: Prostor mezi lakovnou (IAC) a </a:t>
            </a:r>
            <a:r>
              <a:rPr lang="cs-CZ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Jobair</a:t>
            </a:r>
            <a:endParaRPr lang="cs-CZ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Popis</a:t>
            </a: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: Při šetření možné příčiny nalezení koberce na travnaté ploše u lakovny (viz. hlášení ze dne 11.7.) bylo zjištěno, že se nachází v blízkosti nálezu pojízdné lešení fy JOBAIR a na něm jsou umístěny další volně ležící koberce z letadla. 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Hrozí tak opět odlet koberců na pohybové plochy, kde mohou být nasáty do motoru letadla a způsobit vážný incident.</a:t>
            </a: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lvl="0">
              <a:spcAft>
                <a:spcPts val="500"/>
              </a:spcAft>
            </a:pPr>
            <a:endParaRPr lang="cs-CZ" sz="28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lvl="0">
              <a:spcAft>
                <a:spcPts val="500"/>
              </a:spcAft>
            </a:pPr>
            <a:r>
              <a:rPr lang="cs-CZ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Řešeno s IAC / JobAir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CD14F55-AC36-842D-AEDA-D4E9DFBCA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564" y="3995571"/>
            <a:ext cx="3264289" cy="244821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94214E7-0F26-FCD0-0BFF-19AB981870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7616" y="3556845"/>
            <a:ext cx="1339799" cy="288965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A42364E-C592-1924-A0E2-F5F432048D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5005" y="3995572"/>
            <a:ext cx="2614796" cy="195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4556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641838-F66E-38FA-148E-9D59FF1C0909}"/>
              </a:ext>
            </a:extLst>
          </p:cNvPr>
          <p:cNvSpPr txBox="1"/>
          <p:nvPr/>
        </p:nvSpPr>
        <p:spPr>
          <a:xfrm>
            <a:off x="7444" y="503238"/>
            <a:ext cx="12184556" cy="5896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09</a:t>
            </a:r>
            <a:r>
              <a:rPr lang="cs-CZ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. 08. 2022 Pes na RWY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V 13:20 (UTC) Ostraha letiště oznámila, že zaznamenala nekontrolovaný pohyb většího psa v provozní ploše. 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Z TWR pes pozorován na TWY B a poté na RWY.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Provoz zastaven. Koordinace s ostrahou a ptáčníkem. 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Po koordinaci s VPL a kontrole RWY provoz částečně obnoven ve 13:45 pro přistání vyčkávajících letadel. 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Provoz plně obnoven ve 14:11. Zdržení provozu: OKBRM, OEFGF, OKTUR18, OKWUR07 cca 25 minut. Ve 14:49 ptáčník oznamuje, že pes je mimo perimetr letiště.</a:t>
            </a:r>
          </a:p>
          <a:p>
            <a:pPr lvl="0">
              <a:spcAft>
                <a:spcPts val="500"/>
              </a:spcAft>
            </a:pPr>
            <a:endParaRPr lang="cs-CZ" sz="28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lvl="0">
              <a:spcAft>
                <a:spcPts val="500"/>
              </a:spcAft>
            </a:pPr>
            <a:r>
              <a:rPr lang="cs-CZ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Řešeno s TWR, </a:t>
            </a:r>
            <a:r>
              <a:rPr lang="cs-CZ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BiOL,PČR</a:t>
            </a:r>
            <a:endParaRPr lang="cs-CZ" sz="28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78650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641838-F66E-38FA-148E-9D59FF1C0909}"/>
              </a:ext>
            </a:extLst>
          </p:cNvPr>
          <p:cNvSpPr txBox="1"/>
          <p:nvPr/>
        </p:nvSpPr>
        <p:spPr>
          <a:xfrm>
            <a:off x="7444" y="503238"/>
            <a:ext cx="121845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09</a:t>
            </a:r>
            <a:r>
              <a:rPr lang="cs-CZ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. 08. 2022 Pes na RWY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5680227-9E83-B945-529F-C5EAB993B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10" y="1404197"/>
            <a:ext cx="11007200" cy="476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9438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641838-F66E-38FA-148E-9D59FF1C0909}"/>
              </a:ext>
            </a:extLst>
          </p:cNvPr>
          <p:cNvSpPr txBox="1"/>
          <p:nvPr/>
        </p:nvSpPr>
        <p:spPr>
          <a:xfrm>
            <a:off x="7444" y="503238"/>
            <a:ext cx="12184556" cy="6024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16</a:t>
            </a:r>
            <a:r>
              <a:rPr lang="cs-CZ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. 08. 2022 Laser (02/2022)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Pilot v poloze po větru levého okruhu RWY 22 oznámil oslnění zeleným laserem, 2-3 impulzy.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Oznámená poloha 2nm z leva. Posádka pokračuje bez omezení ve výcviku. Přistáli v 20:15 v pořádku.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OKPOH přílet, na přiblížení z ALT 2000ft do ALT 2500ft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Změna letištního okruhu na pravý, oznámení na Polici ČR a TEB.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lvl="0">
              <a:spcAft>
                <a:spcPts val="500"/>
              </a:spcAft>
            </a:pPr>
            <a:r>
              <a:rPr lang="cs-CZ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Řešeno s TWR, PČR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A6CFF70-7662-FE73-CA5C-184EEF067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848" y="4143643"/>
            <a:ext cx="4105275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819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641838-F66E-38FA-148E-9D59FF1C0909}"/>
              </a:ext>
            </a:extLst>
          </p:cNvPr>
          <p:cNvSpPr txBox="1"/>
          <p:nvPr/>
        </p:nvSpPr>
        <p:spPr>
          <a:xfrm>
            <a:off x="7444" y="503238"/>
            <a:ext cx="12184556" cy="6152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24. 08. 2022 Špatně odstavené letadlo, APN Elmontex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Letadlo umístěno na APN bez nočního / denního značení. 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lvl="0">
              <a:spcAft>
                <a:spcPts val="500"/>
              </a:spcAft>
            </a:pPr>
            <a:endParaRPr lang="cs-CZ" sz="28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lvl="0">
              <a:spcAft>
                <a:spcPts val="500"/>
              </a:spcAft>
            </a:pPr>
            <a:endParaRPr lang="cs-CZ" sz="28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lvl="0">
              <a:spcAft>
                <a:spcPts val="500"/>
              </a:spcAft>
            </a:pPr>
            <a:endParaRPr lang="cs-CZ" sz="28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lvl="0">
              <a:spcAft>
                <a:spcPts val="500"/>
              </a:spcAft>
            </a:pPr>
            <a:endParaRPr lang="cs-CZ" sz="28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lvl="0">
              <a:spcAft>
                <a:spcPts val="500"/>
              </a:spcAft>
            </a:pPr>
            <a:endParaRPr lang="cs-CZ" sz="28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lvl="0">
              <a:spcAft>
                <a:spcPts val="500"/>
              </a:spcAft>
            </a:pPr>
            <a:endParaRPr lang="cs-CZ" sz="28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lvl="0">
              <a:spcAft>
                <a:spcPts val="500"/>
              </a:spcAft>
            </a:pPr>
            <a:endParaRPr lang="cs-CZ" sz="28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lvl="0">
              <a:spcAft>
                <a:spcPts val="500"/>
              </a:spcAft>
            </a:pPr>
            <a:r>
              <a:rPr lang="cs-CZ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Vyřešeno s Elmontex Air.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34B7761-084C-7E9C-CF2C-205E6A559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280" y="1738648"/>
            <a:ext cx="9480169" cy="437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275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75ED17D-DC9A-47AB-BB8E-298698A28A7C}"/>
              </a:ext>
            </a:extLst>
          </p:cNvPr>
          <p:cNvSpPr txBox="1"/>
          <p:nvPr/>
        </p:nvSpPr>
        <p:spPr>
          <a:xfrm>
            <a:off x="3722" y="2009797"/>
            <a:ext cx="12184556" cy="2003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6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Provozní události</a:t>
            </a:r>
          </a:p>
          <a:p>
            <a:pPr lvl="0" algn="ctr">
              <a:spcAft>
                <a:spcPts val="500"/>
              </a:spcAft>
            </a:pPr>
            <a:r>
              <a:rPr lang="cs-CZ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od 07. 06. 2022 do 05. 09. 2022</a:t>
            </a:r>
            <a:endParaRPr lang="cs-CZ" sz="6000" dirty="0">
              <a:cs typeface="Arial" panose="020B060402020202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4944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Auditní činnost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641838-F66E-38FA-148E-9D59FF1C0909}"/>
              </a:ext>
            </a:extLst>
          </p:cNvPr>
          <p:cNvSpPr txBox="1"/>
          <p:nvPr/>
        </p:nvSpPr>
        <p:spPr>
          <a:xfrm>
            <a:off x="7444" y="503238"/>
            <a:ext cx="12184556" cy="4475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Externí audity </a:t>
            </a:r>
            <a:r>
              <a:rPr lang="pl-PL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od 06/2022 do 09/2022</a:t>
            </a:r>
            <a:endParaRPr lang="cs-CZ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b="1" dirty="0">
                <a:ln w="0"/>
                <a:cs typeface="Arial" panose="020B0604020202020204" pitchFamily="34" charset="0"/>
              </a:rPr>
              <a:t>29. 08. 2022 </a:t>
            </a:r>
            <a:r>
              <a:rPr lang="cs-CZ" sz="2800" dirty="0">
                <a:ln w="0"/>
                <a:cs typeface="Arial" panose="020B0604020202020204" pitchFamily="34" charset="0"/>
              </a:rPr>
              <a:t>Letiště </a:t>
            </a:r>
            <a:r>
              <a:rPr lang="cs-CZ" sz="2800" dirty="0" err="1">
                <a:ln w="0"/>
                <a:cs typeface="Arial" panose="020B0604020202020204" pitchFamily="34" charset="0"/>
              </a:rPr>
              <a:t>Rzeszow</a:t>
            </a:r>
            <a:r>
              <a:rPr lang="cs-CZ" sz="2800" dirty="0">
                <a:ln w="0"/>
                <a:cs typeface="Arial" panose="020B0604020202020204" pitchFamily="34" charset="0"/>
              </a:rPr>
              <a:t> PL – plnění požadavků NK(EU) 139ú2014 a AMC/GM v oblasti odstraňování neprovozuschopných letadel – </a:t>
            </a:r>
            <a:r>
              <a:rPr lang="cs-CZ" sz="2800" b="1" dirty="0">
                <a:ln w="0"/>
                <a:cs typeface="Arial" panose="020B0604020202020204" pitchFamily="34" charset="0"/>
              </a:rPr>
              <a:t>100 %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b="1" dirty="0">
                <a:ln w="0"/>
                <a:cs typeface="Arial" panose="020B0604020202020204" pitchFamily="34" charset="0"/>
              </a:rPr>
              <a:t>19. 08. 2022 </a:t>
            </a:r>
            <a:r>
              <a:rPr lang="en-US" sz="2800" dirty="0" err="1">
                <a:ln w="0"/>
                <a:cs typeface="Arial" panose="020B0604020202020204" pitchFamily="34" charset="0"/>
              </a:rPr>
              <a:t>Smartwings</a:t>
            </a:r>
            <a:r>
              <a:rPr lang="en-US" sz="2800" dirty="0">
                <a:ln w="0"/>
                <a:cs typeface="Arial" panose="020B0604020202020204" pitchFamily="34" charset="0"/>
              </a:rPr>
              <a:t> </a:t>
            </a:r>
            <a:r>
              <a:rPr lang="cs-CZ" sz="2800" dirty="0">
                <a:ln w="0"/>
                <a:cs typeface="Arial" panose="020B0604020202020204" pitchFamily="34" charset="0"/>
              </a:rPr>
              <a:t>–</a:t>
            </a:r>
            <a:r>
              <a:rPr lang="en-US" sz="2800" dirty="0">
                <a:ln w="0"/>
                <a:cs typeface="Arial" panose="020B0604020202020204" pitchFamily="34" charset="0"/>
              </a:rPr>
              <a:t> Unscheduled inspection of GRH activities at OSR Airport</a:t>
            </a:r>
            <a:r>
              <a:rPr lang="cs-CZ" sz="2800" dirty="0">
                <a:ln w="0"/>
                <a:cs typeface="Arial" panose="020B0604020202020204" pitchFamily="34" charset="0"/>
              </a:rPr>
              <a:t> –</a:t>
            </a:r>
            <a:r>
              <a:rPr lang="cs-CZ" sz="2800" b="1" dirty="0">
                <a:ln w="0"/>
                <a:cs typeface="Arial" panose="020B0604020202020204" pitchFamily="34" charset="0"/>
              </a:rPr>
              <a:t> 100 %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b="1" dirty="0">
                <a:ln w="0"/>
                <a:cs typeface="Arial" panose="020B0604020202020204" pitchFamily="34" charset="0"/>
              </a:rPr>
              <a:t>13. 07. 2022 – </a:t>
            </a:r>
            <a:r>
              <a:rPr lang="cs-CZ" sz="2800" dirty="0" err="1"/>
              <a:t>Smartwings</a:t>
            </a:r>
            <a:r>
              <a:rPr lang="cs-CZ" sz="2800" dirty="0"/>
              <a:t> – </a:t>
            </a:r>
            <a:r>
              <a:rPr lang="en-GB" sz="2800" dirty="0"/>
              <a:t>Announcement Inspection </a:t>
            </a:r>
            <a:r>
              <a:rPr lang="cs-CZ" sz="2800" dirty="0"/>
              <a:t>OSR Letiště Ostrava – </a:t>
            </a:r>
            <a:r>
              <a:rPr lang="cs-CZ" sz="2800" b="1" dirty="0"/>
              <a:t>80 %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pt-BR" sz="2800" b="1" dirty="0">
                <a:ln w="0"/>
                <a:cs typeface="Arial" panose="020B0604020202020204" pitchFamily="34" charset="0"/>
              </a:rPr>
              <a:t>20. </a:t>
            </a:r>
            <a:r>
              <a:rPr lang="cs-CZ" sz="2800" b="1" dirty="0">
                <a:ln w="0"/>
                <a:cs typeface="Arial" panose="020B0604020202020204" pitchFamily="34" charset="0"/>
              </a:rPr>
              <a:t>až</a:t>
            </a:r>
            <a:r>
              <a:rPr lang="pt-BR" sz="2800" b="1" dirty="0">
                <a:ln w="0"/>
                <a:cs typeface="Arial" panose="020B0604020202020204" pitchFamily="34" charset="0"/>
              </a:rPr>
              <a:t> 25. 06.2022</a:t>
            </a:r>
            <a:r>
              <a:rPr lang="cs-CZ" sz="2800" b="1" dirty="0">
                <a:ln w="0"/>
                <a:cs typeface="Arial" panose="020B0604020202020204" pitchFamily="34" charset="0"/>
              </a:rPr>
              <a:t> </a:t>
            </a:r>
            <a:r>
              <a:rPr lang="cs-CZ" sz="2800" dirty="0">
                <a:ln w="0"/>
                <a:cs typeface="Arial" panose="020B0604020202020204" pitchFamily="34" charset="0"/>
              </a:rPr>
              <a:t>V</a:t>
            </a:r>
            <a:r>
              <a:rPr lang="pt-BR" sz="2800" dirty="0">
                <a:ln w="0"/>
                <a:cs typeface="Arial" panose="020B0604020202020204" pitchFamily="34" charset="0"/>
              </a:rPr>
              <a:t>. regulatorní audit ÚCL </a:t>
            </a:r>
            <a:r>
              <a:rPr lang="cs-CZ" sz="2800" dirty="0">
                <a:ln w="0"/>
                <a:cs typeface="Arial" panose="020B0604020202020204" pitchFamily="34" charset="0"/>
              </a:rPr>
              <a:t>(Odvolání --&gt; reakce na připomínky)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b="1" dirty="0">
                <a:ln w="0"/>
                <a:cs typeface="Arial" panose="020B0604020202020204" pitchFamily="34" charset="0"/>
              </a:rPr>
              <a:t>24. 11. 2022 </a:t>
            </a:r>
            <a:r>
              <a:rPr lang="cs-CZ" sz="2800" dirty="0">
                <a:ln w="0"/>
                <a:cs typeface="Arial" panose="020B0604020202020204" pitchFamily="34" charset="0"/>
              </a:rPr>
              <a:t>II. dozorový audit QMS TÜV</a:t>
            </a:r>
            <a:endParaRPr lang="pt-BR" sz="2800" dirty="0">
              <a:ln w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63486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Auditní činnost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641838-F66E-38FA-148E-9D59FF1C0909}"/>
              </a:ext>
            </a:extLst>
          </p:cNvPr>
          <p:cNvSpPr txBox="1"/>
          <p:nvPr/>
        </p:nvSpPr>
        <p:spPr>
          <a:xfrm>
            <a:off x="7444" y="503238"/>
            <a:ext cx="121845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Vyhodnocení výkonosti ext. subjektů</a:t>
            </a:r>
          </a:p>
        </p:txBody>
      </p:sp>
    </p:spTree>
    <p:extLst>
      <p:ext uri="{BB962C8B-B14F-4D97-AF65-F5344CB8AC3E}">
        <p14:creationId xmlns:p14="http://schemas.microsoft.com/office/powerpoint/2010/main" val="26049550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Propagace SAFETY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641838-F66E-38FA-148E-9D59FF1C0909}"/>
              </a:ext>
            </a:extLst>
          </p:cNvPr>
          <p:cNvSpPr txBox="1"/>
          <p:nvPr/>
        </p:nvSpPr>
        <p:spPr>
          <a:xfrm>
            <a:off x="7444" y="503238"/>
            <a:ext cx="12184556" cy="1697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Propagace safety / Safety Portal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cs typeface="Arial" panose="020B0604020202020204" pitchFamily="34" charset="0"/>
                <a:hlinkClick r:id="rId4"/>
              </a:rPr>
              <a:t>http://projekty.airport-ostrava.cz/cz/page-safety/</a:t>
            </a:r>
            <a:r>
              <a:rPr lang="cs-CZ" sz="2800" dirty="0">
                <a:ln w="0"/>
                <a:cs typeface="Arial" panose="020B0604020202020204" pitchFamily="34" charset="0"/>
              </a:rPr>
              <a:t>  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cs typeface="Arial" panose="020B0604020202020204" pitchFamily="34" charset="0"/>
              </a:rPr>
              <a:t>Aktuality, Bezpečnostní události, Kampaň, Hlášení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C83741D-8088-2A1C-C8A2-7698814D2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592" y="2246244"/>
            <a:ext cx="3333683" cy="444920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A41F623-2073-A3A6-F303-58A46D963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6459" y="2188492"/>
            <a:ext cx="3070479" cy="450696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18B42F4-9446-5A1F-A91F-007A56FE2E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9577" y="2134132"/>
            <a:ext cx="3178177" cy="410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9876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Koordinační dohody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641838-F66E-38FA-148E-9D59FF1C0909}"/>
              </a:ext>
            </a:extLst>
          </p:cNvPr>
          <p:cNvSpPr txBox="1"/>
          <p:nvPr/>
        </p:nvSpPr>
        <p:spPr>
          <a:xfrm>
            <a:off x="7444" y="503238"/>
            <a:ext cx="12184556" cy="1697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Koordinační dohody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cs typeface="Arial" panose="020B0604020202020204" pitchFamily="34" charset="0"/>
              </a:rPr>
              <a:t>Smlouva o spolupráci (QMS/SMS/CMS) -- &gt;  Koordinační dohody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cs typeface="Arial" panose="020B0604020202020204" pitchFamily="34" charset="0"/>
              </a:rPr>
              <a:t>Letiště LKMT a uživatel letiště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46163AA-281F-9D46-57CD-12257E760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809" y="1854036"/>
            <a:ext cx="3654383" cy="465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1104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Aktualizace dokumentace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641838-F66E-38FA-148E-9D59FF1C0909}"/>
              </a:ext>
            </a:extLst>
          </p:cNvPr>
          <p:cNvSpPr txBox="1"/>
          <p:nvPr/>
        </p:nvSpPr>
        <p:spPr>
          <a:xfrm>
            <a:off x="7444" y="503238"/>
            <a:ext cx="12184556" cy="3421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Aktualizace dokumentace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cs typeface="Arial" panose="020B0604020202020204" pitchFamily="34" charset="0"/>
              </a:rPr>
              <a:t>NAŘÍZENÍ KOMISE (EU) č. </a:t>
            </a:r>
            <a:r>
              <a:rPr lang="cs-CZ" sz="2800" b="1" dirty="0">
                <a:ln w="0"/>
                <a:cs typeface="Arial" panose="020B0604020202020204" pitchFamily="34" charset="0"/>
              </a:rPr>
              <a:t>139/2014</a:t>
            </a:r>
            <a:r>
              <a:rPr lang="cs-CZ" sz="2800" dirty="0">
                <a:ln w="0"/>
                <a:cs typeface="Arial" panose="020B0604020202020204" pitchFamily="34" charset="0"/>
              </a:rPr>
              <a:t> ze dne 12. února 2014, kterým se stanoví požadavky a správní postupy týkající se letišť podle nařízení Evropského parlamentu a Rady (ES) č. 216/2008 (02014R0139 — </a:t>
            </a:r>
            <a:r>
              <a:rPr lang="cs-CZ" sz="2800" b="1" dirty="0">
                <a:ln w="0"/>
                <a:cs typeface="Arial" panose="020B0604020202020204" pitchFamily="34" charset="0"/>
              </a:rPr>
              <a:t>CS </a:t>
            </a:r>
            <a:r>
              <a:rPr lang="cs-CZ" sz="2800" dirty="0">
                <a:ln w="0"/>
                <a:cs typeface="Arial" panose="020B0604020202020204" pitchFamily="34" charset="0"/>
              </a:rPr>
              <a:t>— </a:t>
            </a:r>
            <a:r>
              <a:rPr lang="cs-CZ" sz="2800" b="1" dirty="0">
                <a:ln w="0"/>
                <a:cs typeface="Arial" panose="020B0604020202020204" pitchFamily="34" charset="0"/>
              </a:rPr>
              <a:t>01.08.2022</a:t>
            </a:r>
            <a:r>
              <a:rPr lang="cs-CZ" sz="2800" dirty="0">
                <a:ln w="0"/>
                <a:cs typeface="Arial" panose="020B0604020202020204" pitchFamily="34" charset="0"/>
              </a:rPr>
              <a:t> — 008.001)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cs typeface="Arial" panose="020B0604020202020204" pitchFamily="34" charset="0"/>
              </a:rPr>
              <a:t>České znění rozhodnutí výkonného ředitele agentury EASA - AMC a GM pro letiště, 1. vydání, </a:t>
            </a:r>
            <a:r>
              <a:rPr lang="cs-CZ" sz="2800" dirty="0" err="1">
                <a:ln w="0"/>
                <a:cs typeface="Arial" panose="020B0604020202020204" pitchFamily="34" charset="0"/>
              </a:rPr>
              <a:t>Amendment</a:t>
            </a:r>
            <a:r>
              <a:rPr lang="cs-CZ" sz="2800" dirty="0">
                <a:ln w="0"/>
                <a:cs typeface="Arial" panose="020B0604020202020204" pitchFamily="34" charset="0"/>
              </a:rPr>
              <a:t> 7, Konsolidované znění pro letiště – </a:t>
            </a:r>
            <a:r>
              <a:rPr lang="cs-CZ" sz="2800" b="1" dirty="0">
                <a:ln w="0"/>
                <a:cs typeface="Arial" panose="020B0604020202020204" pitchFamily="34" charset="0"/>
              </a:rPr>
              <a:t>30. 08. 2022</a:t>
            </a:r>
          </a:p>
        </p:txBody>
      </p:sp>
    </p:spTree>
    <p:extLst>
      <p:ext uri="{BB962C8B-B14F-4D97-AF65-F5344CB8AC3E}">
        <p14:creationId xmlns:p14="http://schemas.microsoft.com/office/powerpoint/2010/main" val="201961649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4D1691F-7FF1-2043-5162-4CF70A5E4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" y="2195684"/>
            <a:ext cx="3764070" cy="282223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384BCBB-4A59-E81A-2323-FE35012BD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178" y="3714417"/>
            <a:ext cx="3764070" cy="282223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432F88A-F9D9-97C1-A82A-B9B554D8B4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356" y="2195684"/>
            <a:ext cx="3764070" cy="2822238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Údržba pohybových ploch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641838-F66E-38FA-148E-9D59FF1C0909}"/>
              </a:ext>
            </a:extLst>
          </p:cNvPr>
          <p:cNvSpPr txBox="1"/>
          <p:nvPr/>
        </p:nvSpPr>
        <p:spPr>
          <a:xfrm>
            <a:off x="7444" y="503238"/>
            <a:ext cx="12184556" cy="1697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Opravy RWY a TWY</a:t>
            </a:r>
            <a:r>
              <a:rPr lang="en-GB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’s</a:t>
            </a:r>
            <a:endParaRPr lang="cs-CZ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cs typeface="Arial" panose="020B0604020202020204" pitchFamily="34" charset="0"/>
              </a:rPr>
              <a:t>Opravy probíhaly 07 – 08 / 2022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b="1" dirty="0">
                <a:ln w="0"/>
                <a:cs typeface="Arial" panose="020B0604020202020204" pitchFamily="34" charset="0"/>
              </a:rPr>
              <a:t>Odstraňování vodorovného značení, opravy výtluků, ochlazování RWY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DC9BF64-C612-8829-268D-BC9834C0EB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2155" y="3567107"/>
            <a:ext cx="3989596" cy="264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1128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Nákup nové techniky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641838-F66E-38FA-148E-9D59FF1C0909}"/>
              </a:ext>
            </a:extLst>
          </p:cNvPr>
          <p:cNvSpPr txBox="1"/>
          <p:nvPr/>
        </p:nvSpPr>
        <p:spPr>
          <a:xfrm>
            <a:off x="7444" y="503238"/>
            <a:ext cx="12184556" cy="1202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Vzduchový startér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cs typeface="Arial" panose="020B0604020202020204" pitchFamily="34" charset="0"/>
              </a:rPr>
              <a:t>Typ: GS400V40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FDA3DC0-6ACE-CD4D-3162-495F7BBB1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041" y="1706132"/>
            <a:ext cx="6261218" cy="468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098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Plánovaná výstavba 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641838-F66E-38FA-148E-9D59FF1C0909}"/>
              </a:ext>
            </a:extLst>
          </p:cNvPr>
          <p:cNvSpPr txBox="1"/>
          <p:nvPr/>
        </p:nvSpPr>
        <p:spPr>
          <a:xfrm>
            <a:off x="7444" y="503238"/>
            <a:ext cx="12184556" cy="2192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Rekonstrukce pohybových ploch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cs typeface="Arial" panose="020B0604020202020204" pitchFamily="34" charset="0"/>
              </a:rPr>
              <a:t>Probíhá příprava dokumentace po realizaci stavby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cs typeface="Arial" panose="020B0604020202020204" pitchFamily="34" charset="0"/>
              </a:rPr>
              <a:t>Rozdělení stavby na jednotlivé etapy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cs typeface="Arial" panose="020B0604020202020204" pitchFamily="34" charset="0"/>
              </a:rPr>
              <a:t>Realizace r. 2025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C420777-EA05-AD1E-AF61-9227BD9DD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224749"/>
            <a:ext cx="12143417" cy="280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7264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Plánovaná výstavba 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641838-F66E-38FA-148E-9D59FF1C0909}"/>
              </a:ext>
            </a:extLst>
          </p:cNvPr>
          <p:cNvSpPr txBox="1"/>
          <p:nvPr/>
        </p:nvSpPr>
        <p:spPr>
          <a:xfrm>
            <a:off x="7444" y="503238"/>
            <a:ext cx="12184556" cy="2192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Cargo terminál JIH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cs typeface="Arial" panose="020B0604020202020204" pitchFamily="34" charset="0"/>
              </a:rPr>
              <a:t>Připravena dokumentace po realizaci stavby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cs typeface="Arial" panose="020B0604020202020204" pitchFamily="34" charset="0"/>
              </a:rPr>
              <a:t>Podána žádost o uzemní rozhodnutí, výběr dodavatele stavby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cs typeface="Arial" panose="020B0604020202020204" pitchFamily="34" charset="0"/>
              </a:rPr>
              <a:t>Realizace r. 2024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F7F5E9D-DAFB-22AF-0578-80DDA1E323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607" y="2731070"/>
            <a:ext cx="5447275" cy="370414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9B21F28-63B3-4229-5332-8E1754904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559" y="2739730"/>
            <a:ext cx="6144851" cy="345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10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Plánovaná výstavba 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641838-F66E-38FA-148E-9D59FF1C0909}"/>
              </a:ext>
            </a:extLst>
          </p:cNvPr>
          <p:cNvSpPr txBox="1"/>
          <p:nvPr/>
        </p:nvSpPr>
        <p:spPr>
          <a:xfrm>
            <a:off x="7444" y="503238"/>
            <a:ext cx="12184556" cy="1697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Rozšíření APN S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cs typeface="Arial" panose="020B0604020202020204" pitchFamily="34" charset="0"/>
              </a:rPr>
              <a:t>Připravena dokumentace po realizaci stavby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cs typeface="Arial" panose="020B0604020202020204" pitchFamily="34" charset="0"/>
              </a:rPr>
              <a:t>Realizace r. 2024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D8864DC-393D-2052-5AC1-55EB8BBCA41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95231" y="2119563"/>
            <a:ext cx="5910132" cy="431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1302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altLang="ko-KR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641838-F66E-38FA-148E-9D59FF1C0909}"/>
              </a:ext>
            </a:extLst>
          </p:cNvPr>
          <p:cNvSpPr txBox="1"/>
          <p:nvPr/>
        </p:nvSpPr>
        <p:spPr>
          <a:xfrm>
            <a:off x="7444" y="503238"/>
            <a:ext cx="12184556" cy="6152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Opuštěná zavazadla</a:t>
            </a:r>
            <a:endParaRPr lang="cs-CZ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(02/2022) 11. 06. 2022 </a:t>
            </a:r>
            <a:r>
              <a:rPr lang="cs-CZ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Kufr odložený u odpadkového koše v </a:t>
            </a:r>
            <a:r>
              <a:rPr lang="cs-CZ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Gate</a:t>
            </a:r>
            <a:r>
              <a:rPr lang="cs-CZ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A</a:t>
            </a: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(03/2022) 03. 07. 2022 </a:t>
            </a: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Černá taška před odletovou halou</a:t>
            </a:r>
            <a:endParaRPr lang="cs-CZ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(04/2022) 13. 07. 2022 </a:t>
            </a: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Zavazadlo před příletovou halou</a:t>
            </a:r>
            <a:endParaRPr lang="cs-CZ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(05/2022) 13. 08. 2022 </a:t>
            </a: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Batoh v příletové hala</a:t>
            </a:r>
            <a:endParaRPr lang="cs-CZ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(06/2022) 13. 08. 2022 </a:t>
            </a: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Zavazadlo před příletovou halou</a:t>
            </a:r>
            <a:endParaRPr lang="cs-CZ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lvl="0">
              <a:spcAft>
                <a:spcPts val="500"/>
              </a:spcAft>
            </a:pPr>
            <a:endParaRPr lang="cs-CZ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lvl="0">
              <a:spcAft>
                <a:spcPts val="500"/>
              </a:spcAft>
            </a:pPr>
            <a:r>
              <a:rPr lang="cs-CZ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Řešeno dle postupů LKMT a PČR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116B441-D26D-5340-CA0C-3098F76C3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312" y="3658790"/>
            <a:ext cx="6773684" cy="245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7512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Ostatní oblasti k projednání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641838-F66E-38FA-148E-9D59FF1C0909}"/>
              </a:ext>
            </a:extLst>
          </p:cNvPr>
          <p:cNvSpPr txBox="1"/>
          <p:nvPr/>
        </p:nvSpPr>
        <p:spPr>
          <a:xfrm>
            <a:off x="7444" y="503238"/>
            <a:ext cx="12184556" cy="1633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Další informace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cs typeface="Arial" panose="020B0604020202020204" pitchFamily="34" charset="0"/>
              </a:rPr>
              <a:t>Společné </a:t>
            </a:r>
            <a:r>
              <a:rPr lang="cs-CZ" sz="2800" dirty="0" err="1">
                <a:ln w="0"/>
                <a:cs typeface="Arial" panose="020B0604020202020204" pitchFamily="34" charset="0"/>
              </a:rPr>
              <a:t>celoletištní</a:t>
            </a:r>
            <a:r>
              <a:rPr lang="cs-CZ" sz="2800" dirty="0">
                <a:ln w="0"/>
                <a:cs typeface="Arial" panose="020B0604020202020204" pitchFamily="34" charset="0"/>
              </a:rPr>
              <a:t> cvičení – radiace nebo vyproštění pohyb neschopného letadla – </a:t>
            </a:r>
            <a:r>
              <a:rPr lang="cs-CZ" sz="2800" b="1" dirty="0">
                <a:ln w="0"/>
                <a:cs typeface="Arial" panose="020B0604020202020204" pitchFamily="34" charset="0"/>
              </a:rPr>
              <a:t>10/2022</a:t>
            </a:r>
            <a:r>
              <a:rPr lang="cs-CZ" sz="2800" dirty="0">
                <a:ln w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02539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75ED17D-DC9A-47AB-BB8E-298698A28A7C}"/>
              </a:ext>
            </a:extLst>
          </p:cNvPr>
          <p:cNvSpPr txBox="1"/>
          <p:nvPr/>
        </p:nvSpPr>
        <p:spPr>
          <a:xfrm>
            <a:off x="3722" y="2009797"/>
            <a:ext cx="12184556" cy="2003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6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NATO DAYS 2022</a:t>
            </a:r>
          </a:p>
          <a:p>
            <a:pPr lvl="0" algn="ctr">
              <a:spcAft>
                <a:spcPts val="500"/>
              </a:spcAft>
            </a:pPr>
            <a:r>
              <a:rPr lang="cs-CZ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17. – 18. 09. </a:t>
            </a:r>
            <a:r>
              <a:rPr lang="cs-CZ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2022</a:t>
            </a:r>
            <a:endParaRPr lang="cs-CZ" sz="6000" dirty="0">
              <a:cs typeface="Arial" panose="020B060402020202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17399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NATO </a:t>
            </a:r>
            <a:r>
              <a:rPr lang="cs-CZ" sz="2800" b="1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Days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641838-F66E-38FA-148E-9D59FF1C0909}"/>
              </a:ext>
            </a:extLst>
          </p:cNvPr>
          <p:cNvSpPr txBox="1"/>
          <p:nvPr/>
        </p:nvSpPr>
        <p:spPr>
          <a:xfrm>
            <a:off x="7444" y="503238"/>
            <a:ext cx="12184556" cy="5960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Informace</a:t>
            </a:r>
            <a:endParaRPr lang="cs-CZ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cs typeface="Arial" panose="020B0604020202020204" pitchFamily="34" charset="0"/>
              </a:rPr>
              <a:t>Provozní pokyn – </a:t>
            </a:r>
            <a:r>
              <a:rPr lang="pl-PL" sz="2800" dirty="0">
                <a:ln w="0"/>
                <a:cs typeface="Arial" panose="020B0604020202020204" pitchFamily="34" charset="0"/>
              </a:rPr>
              <a:t>Organizační pokyny k akci Dny NATO 2022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pl-PL" sz="2800" b="1" dirty="0">
                <a:ln w="0"/>
                <a:cs typeface="Arial" panose="020B0604020202020204" pitchFamily="34" charset="0"/>
              </a:rPr>
              <a:t>P1</a:t>
            </a:r>
            <a:r>
              <a:rPr lang="pl-PL" sz="2800" dirty="0">
                <a:ln w="0"/>
                <a:cs typeface="Arial" panose="020B0604020202020204" pitchFamily="34" charset="0"/>
              </a:rPr>
              <a:t>: Orientační plán areálu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pl-PL" sz="2800" b="1" dirty="0">
                <a:ln w="0"/>
                <a:cs typeface="Arial" panose="020B0604020202020204" pitchFamily="34" charset="0"/>
              </a:rPr>
              <a:t>P2</a:t>
            </a:r>
            <a:r>
              <a:rPr lang="pl-PL" sz="2800" dirty="0">
                <a:ln w="0"/>
                <a:cs typeface="Arial" panose="020B0604020202020204" pitchFamily="34" charset="0"/>
              </a:rPr>
              <a:t>: Bezpečnostní pokyny pro posádky letadel a technický personál v průběhu akce Dny NATO 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pl-PL" sz="2800" b="1" dirty="0">
                <a:ln w="0"/>
                <a:cs typeface="Arial" panose="020B0604020202020204" pitchFamily="34" charset="0"/>
              </a:rPr>
              <a:t>P3</a:t>
            </a:r>
            <a:r>
              <a:rPr lang="pl-PL" sz="2800" dirty="0">
                <a:ln w="0"/>
                <a:cs typeface="Arial" panose="020B0604020202020204" pitchFamily="34" charset="0"/>
              </a:rPr>
              <a:t>: Seznam letecké techniky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pl-PL" sz="2800" b="1" dirty="0">
                <a:ln w="0"/>
                <a:cs typeface="Arial" panose="020B0604020202020204" pitchFamily="34" charset="0"/>
              </a:rPr>
              <a:t>P4</a:t>
            </a:r>
            <a:r>
              <a:rPr lang="pl-PL" sz="2800" dirty="0">
                <a:ln w="0"/>
                <a:cs typeface="Arial" panose="020B0604020202020204" pitchFamily="34" charset="0"/>
              </a:rPr>
              <a:t>: Plán statických ukázek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pl-PL" sz="2800" b="1" dirty="0">
                <a:ln w="0"/>
                <a:cs typeface="Arial" panose="020B0604020202020204" pitchFamily="34" charset="0"/>
              </a:rPr>
              <a:t>P5</a:t>
            </a:r>
            <a:r>
              <a:rPr lang="pl-PL" sz="2800" dirty="0">
                <a:ln w="0"/>
                <a:cs typeface="Arial" panose="020B0604020202020204" pitchFamily="34" charset="0"/>
              </a:rPr>
              <a:t>: Plán letecké dynamiky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pl-PL" sz="2800" b="1" dirty="0">
                <a:ln w="0"/>
                <a:cs typeface="Arial" panose="020B0604020202020204" pitchFamily="34" charset="0"/>
              </a:rPr>
              <a:t>P6</a:t>
            </a:r>
            <a:r>
              <a:rPr lang="pl-PL" sz="2800" dirty="0">
                <a:ln w="0"/>
                <a:cs typeface="Arial" panose="020B0604020202020204" pitchFamily="34" charset="0"/>
              </a:rPr>
              <a:t>: AIP SUP 14/22</a:t>
            </a:r>
          </a:p>
          <a:p>
            <a:pPr algn="ctr"/>
            <a:r>
              <a:rPr lang="cs-CZ" sz="2800" dirty="0">
                <a:ln w="0"/>
                <a:solidFill>
                  <a:srgbClr val="7030A0"/>
                </a:solidFill>
                <a:cs typeface="Arial" panose="020B0604020202020204" pitchFamily="34" charset="0"/>
              </a:rPr>
              <a:t>PRILETY A ODLETY MIMO PLANOVANY PROVOZ JEN VE VYJIMECNCH PRIPADECH A POPREDCHOZI KOORDINACI S PROVOZOVATELEM LETISTE. NEZKOORDINOVANE LETY NEBUDOU VSPUSTENY DO VYHLASENEHO TRA a CTR LETISTE.</a:t>
            </a:r>
            <a:endParaRPr lang="cs-CZ" sz="2800" dirty="0">
              <a:ln w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1158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NATO </a:t>
            </a:r>
            <a:r>
              <a:rPr lang="cs-CZ" sz="2800" b="1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Days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641838-F66E-38FA-148E-9D59FF1C0909}"/>
              </a:ext>
            </a:extLst>
          </p:cNvPr>
          <p:cNvSpPr txBox="1"/>
          <p:nvPr/>
        </p:nvSpPr>
        <p:spPr>
          <a:xfrm>
            <a:off x="7444" y="503238"/>
            <a:ext cx="12184556" cy="1202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Orientační plán areálu 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cs typeface="Arial" panose="020B0604020202020204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D23CF74B-4295-A840-2043-D8FFC9997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326" y="1164404"/>
            <a:ext cx="8107556" cy="566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1587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NATO </a:t>
            </a:r>
            <a:r>
              <a:rPr lang="cs-CZ" sz="2800" b="1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Days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641838-F66E-38FA-148E-9D59FF1C0909}"/>
              </a:ext>
            </a:extLst>
          </p:cNvPr>
          <p:cNvSpPr txBox="1"/>
          <p:nvPr/>
        </p:nvSpPr>
        <p:spPr>
          <a:xfrm>
            <a:off x="7444" y="503238"/>
            <a:ext cx="121845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Plán letecké statiky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5416D8A-24C3-FAE3-AD11-0188625AF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573" y="1249762"/>
            <a:ext cx="3900176" cy="55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9130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NATO </a:t>
            </a:r>
            <a:r>
              <a:rPr lang="cs-CZ" sz="2800" b="1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Days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641838-F66E-38FA-148E-9D59FF1C0909}"/>
              </a:ext>
            </a:extLst>
          </p:cNvPr>
          <p:cNvSpPr txBox="1"/>
          <p:nvPr/>
        </p:nvSpPr>
        <p:spPr>
          <a:xfrm>
            <a:off x="7444" y="503238"/>
            <a:ext cx="121845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Plán letecké dynamiky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2ED0F03-0D74-3D81-A008-70BEB6EAC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17000"/>
            <a:ext cx="12192000" cy="390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80309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75ED17D-DC9A-47AB-BB8E-298698A28A7C}"/>
              </a:ext>
            </a:extLst>
          </p:cNvPr>
          <p:cNvSpPr txBox="1"/>
          <p:nvPr/>
        </p:nvSpPr>
        <p:spPr>
          <a:xfrm>
            <a:off x="3722" y="2009797"/>
            <a:ext cx="12184556" cy="2003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6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LBV</a:t>
            </a:r>
          </a:p>
          <a:p>
            <a:pPr lvl="0" algn="ctr">
              <a:spcAft>
                <a:spcPts val="500"/>
              </a:spcAft>
            </a:pPr>
            <a:r>
              <a:rPr lang="cs-CZ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Letištní bezpečnostní výbor</a:t>
            </a:r>
            <a:endParaRPr lang="cs-CZ" sz="6000" dirty="0">
              <a:cs typeface="Arial" panose="020B060402020202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17382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641838-F66E-38FA-148E-9D59FF1C0909}"/>
              </a:ext>
            </a:extLst>
          </p:cNvPr>
          <p:cNvSpPr txBox="1"/>
          <p:nvPr/>
        </p:nvSpPr>
        <p:spPr>
          <a:xfrm>
            <a:off x="7444" y="503238"/>
            <a:ext cx="12184556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15. 05. 2022 Technická závada letadlové RDST</a:t>
            </a: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Na vyčkávacím místě došlo k zablokování frekvence. </a:t>
            </a: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Pilot </a:t>
            </a: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(</a:t>
            </a:r>
            <a:r>
              <a:rPr lang="cs-CZ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OKWUR07, ALTO/A2000</a:t>
            </a: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) ohlásil </a:t>
            </a:r>
            <a:r>
              <a:rPr lang="cs-CZ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vyřešení problému. </a:t>
            </a: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Po odletu došlo několikrát opakovaně k zablokování frekvence. Pilot nereagoval na volání TWR. </a:t>
            </a: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Při návratu k letišti nevyčkával v poloze po větru na instrukce předané světlometkou a pokračoval na finále. </a:t>
            </a: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Na finále dostal povolení k přistání po rádiu i světlometkou. Krátce poté došlo k navázání obousměrného spojení a povoleno přistání a pojíždění. </a:t>
            </a: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Pilot tvrdil, nebyl schopen nastavit kód 7600.</a:t>
            </a:r>
          </a:p>
        </p:txBody>
      </p:sp>
    </p:spTree>
    <p:extLst>
      <p:ext uri="{BB962C8B-B14F-4D97-AF65-F5344CB8AC3E}">
        <p14:creationId xmlns:p14="http://schemas.microsoft.com/office/powerpoint/2010/main" val="48894199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641838-F66E-38FA-148E-9D59FF1C0909}"/>
              </a:ext>
            </a:extLst>
          </p:cNvPr>
          <p:cNvSpPr txBox="1"/>
          <p:nvPr/>
        </p:nvSpPr>
        <p:spPr>
          <a:xfrm>
            <a:off x="7444" y="503238"/>
            <a:ext cx="12184556" cy="2192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06</a:t>
            </a:r>
            <a:r>
              <a:rPr lang="cs-CZ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. 06. 2022 Podezření na NVS</a:t>
            </a: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Panic DHL RDG – podezření na NVS.</a:t>
            </a: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Povolán psovod (cca 40 min.)</a:t>
            </a: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Zásilka v pořádku – podezření na NVS – negativní. </a:t>
            </a:r>
            <a:endParaRPr lang="cs-CZ" sz="4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28441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641838-F66E-38FA-148E-9D59FF1C0909}"/>
              </a:ext>
            </a:extLst>
          </p:cNvPr>
          <p:cNvSpPr txBox="1"/>
          <p:nvPr/>
        </p:nvSpPr>
        <p:spPr>
          <a:xfrm>
            <a:off x="7444" y="503238"/>
            <a:ext cx="12184556" cy="6024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06</a:t>
            </a:r>
            <a:r>
              <a:rPr lang="cs-CZ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. 06. 2022 Riziko střetu – Cargo 1</a:t>
            </a: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V prostoru před Cargo 1 (ACO) došlo k pohybu letadla „na motoru“ způsobem ohrožující provozní bezpečnost</a:t>
            </a: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R</a:t>
            </a:r>
            <a:r>
              <a:rPr lang="cs-CZ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iziko střetu letadlo x MMP. </a:t>
            </a: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Pohyb letadla na motoru byl proveden bezprostředně od severních vrat Cargo 1, přes obslužnou komunikaci, přímo na TWY F.</a:t>
            </a: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lvl="0">
              <a:spcAft>
                <a:spcPts val="500"/>
              </a:spcAft>
            </a:pPr>
            <a:r>
              <a:rPr lang="cs-CZ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Vyřešeno s provozovatelem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F88526E-278B-892F-2283-4C92218C6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519" y="3607837"/>
            <a:ext cx="5760720" cy="251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041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641838-F66E-38FA-148E-9D59FF1C0909}"/>
              </a:ext>
            </a:extLst>
          </p:cNvPr>
          <p:cNvSpPr txBox="1"/>
          <p:nvPr/>
        </p:nvSpPr>
        <p:spPr>
          <a:xfrm>
            <a:off x="7444" y="503238"/>
            <a:ext cx="121845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06</a:t>
            </a:r>
            <a:r>
              <a:rPr lang="cs-CZ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. 06. 2022 Riziko střetu – Cargo 1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D95377A-E2D5-5470-7B7E-66F1AEF1C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76" y="1339403"/>
            <a:ext cx="6045147" cy="297992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A3851BC-02A5-C5D6-5BA9-EC26BDBB8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5499" y="2476242"/>
            <a:ext cx="5572125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6575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641838-F66E-38FA-148E-9D59FF1C0909}"/>
              </a:ext>
            </a:extLst>
          </p:cNvPr>
          <p:cNvSpPr txBox="1"/>
          <p:nvPr/>
        </p:nvSpPr>
        <p:spPr>
          <a:xfrm>
            <a:off x="7444" y="503238"/>
            <a:ext cx="12184556" cy="6152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14. 06. 2022 </a:t>
            </a:r>
            <a:r>
              <a:rPr lang="cs-CZ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BirdStrike</a:t>
            </a:r>
            <a:r>
              <a:rPr lang="cs-CZ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(01/2022)</a:t>
            </a:r>
            <a:endParaRPr lang="cs-CZ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PIC po přistání oznámil pravděpodobný střet s ptákem během přistání. </a:t>
            </a: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Nalezen mrtvý vrabec cca 400 m od THR RWY 04.</a:t>
            </a: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lvl="0">
              <a:spcAft>
                <a:spcPts val="500"/>
              </a:spcAft>
            </a:pPr>
            <a:endParaRPr lang="cs-CZ" sz="28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lvl="0">
              <a:spcAft>
                <a:spcPts val="500"/>
              </a:spcAft>
            </a:pPr>
            <a:endParaRPr lang="cs-CZ" sz="28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lvl="0">
              <a:spcAft>
                <a:spcPts val="500"/>
              </a:spcAft>
            </a:pPr>
            <a:endParaRPr lang="cs-CZ" sz="28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lvl="0">
              <a:spcAft>
                <a:spcPts val="500"/>
              </a:spcAft>
            </a:pPr>
            <a:r>
              <a:rPr lang="cs-CZ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Řešeno s </a:t>
            </a:r>
            <a:r>
              <a:rPr lang="cs-CZ" sz="28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BiOL</a:t>
            </a:r>
            <a:endParaRPr lang="cs-CZ" sz="28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DF652D6-39D3-7DAA-9B07-F04DD0ED9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317" y="1651430"/>
            <a:ext cx="3426880" cy="456631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715AF8E-81DE-35D5-235A-A14ED2ECA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2941" y="2448150"/>
            <a:ext cx="2811808" cy="374673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567C752-0586-165B-5050-3EE91E9410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631" y="3225219"/>
            <a:ext cx="476250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0244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66997D3B-97DB-49D0-8DAE-DEB62E215057}"/>
              </a:ext>
            </a:extLst>
          </p:cNvPr>
          <p:cNvSpPr/>
          <p:nvPr/>
        </p:nvSpPr>
        <p:spPr>
          <a:xfrm>
            <a:off x="-1" y="0"/>
            <a:ext cx="12192000" cy="503238"/>
          </a:xfrm>
          <a:prstGeom prst="rect">
            <a:avLst/>
          </a:prstGeom>
          <a:solidFill>
            <a:srgbClr val="0073AA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Rectangle 24">
            <a:extLst>
              <a:ext uri="{FF2B5EF4-FFF2-40B4-BE49-F238E27FC236}">
                <a16:creationId xmlns:a16="http://schemas.microsoft.com/office/drawing/2014/main" id="{3DE16FF2-87B9-455C-BC03-CCCD83CF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6989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endParaRPr lang="en-US" altLang="ko-KR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8F9C831-FEC6-40B3-807A-F9491B74F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2" y="26988"/>
            <a:ext cx="5362026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01" tIns="41550" rIns="83101" bIns="41550" anchor="ctr"/>
          <a:lstStyle>
            <a:lvl1pPr defTabSz="1006475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defTabSz="1006475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defTabSz="1006475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defTabSz="1006475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defTabSz="1006475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defTabSz="1006475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r" eaLnBrk="1" latinLnBrk="0" hangingPunct="1">
              <a:lnSpc>
                <a:spcPct val="90000"/>
              </a:lnSpc>
              <a:spcBef>
                <a:spcPct val="0"/>
              </a:spcBef>
              <a:buFont typeface="GulimChe" panose="020B0609000101010101" pitchFamily="49" charset="-127"/>
              <a:buNone/>
            </a:pPr>
            <a:r>
              <a:rPr lang="cs-CZ" altLang="ko-K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ko-KR" sz="2000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LRST, LAST, LBV 09/2022</a:t>
            </a:r>
            <a:endParaRPr lang="en-US" altLang="ko-KR" sz="2000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F1668D31-2470-4597-98AC-AA2992353F27}"/>
              </a:ext>
            </a:extLst>
          </p:cNvPr>
          <p:cNvSpPr txBox="1">
            <a:spLocks/>
          </p:cNvSpPr>
          <p:nvPr/>
        </p:nvSpPr>
        <p:spPr>
          <a:xfrm>
            <a:off x="0" y="503238"/>
            <a:ext cx="12188278" cy="636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endParaRPr lang="cs-CZ" sz="6600" b="1" dirty="0">
              <a:solidFill>
                <a:srgbClr val="1E5E9B"/>
              </a:solidFill>
              <a:latin typeface="+mn-lt"/>
              <a:cs typeface="Arial" panose="020B060402020202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cs-CZ" sz="2000" b="1" dirty="0">
              <a:solidFill>
                <a:srgbClr val="BFBFB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sk-SK" sz="20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:\Logo Letiste Leose Janacka\Logo-Ostrava-Airport-2017_JPG.jpg">
            <a:extLst>
              <a:ext uri="{FF2B5EF4-FFF2-40B4-BE49-F238E27FC236}">
                <a16:creationId xmlns:a16="http://schemas.microsoft.com/office/drawing/2014/main" id="{7E87DD5D-DB59-7DD8-BE00-6A4A653D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03" t="7561" r="5331" b="21378"/>
          <a:stretch>
            <a:fillRect/>
          </a:stretch>
        </p:blipFill>
        <p:spPr bwMode="auto">
          <a:xfrm>
            <a:off x="10120941" y="6239793"/>
            <a:ext cx="2022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BDCB6B82-8DA0-9727-E919-32DC72E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918848" y="6446503"/>
            <a:ext cx="3714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3D392E-9C8E-4A76-9481-17A248A12F24}" type="slidenum">
              <a:rPr lang="cs-CZ" smtClean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cs-CZ" dirty="0">
              <a:solidFill>
                <a:srgbClr val="BCBCB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641838-F66E-38FA-148E-9D59FF1C0909}"/>
              </a:ext>
            </a:extLst>
          </p:cNvPr>
          <p:cNvSpPr txBox="1"/>
          <p:nvPr/>
        </p:nvSpPr>
        <p:spPr>
          <a:xfrm>
            <a:off x="7444" y="503238"/>
            <a:ext cx="12184556" cy="6088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500"/>
              </a:spcAft>
            </a:pPr>
            <a:r>
              <a:rPr lang="cs-CZ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15. 06. 2022 Riziko střetu – Cargo 1</a:t>
            </a: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Pohyb letadla na motoru (</a:t>
            </a:r>
            <a:r>
              <a:rPr lang="cs-CZ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im</a:t>
            </a:r>
            <a:r>
              <a:rPr lang="cs-CZ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. OK-AUI24) byl opět proveden bezprostředně od severních vrat Cargo 1, přes obslužnou komunikaci.</a:t>
            </a: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cs-CZ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Viz událost ze dne 06. 06. 2022</a:t>
            </a:r>
            <a:endParaRPr lang="cs-CZ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lvl="0">
              <a:spcAft>
                <a:spcPts val="500"/>
              </a:spcAft>
            </a:pPr>
            <a:endParaRPr lang="cs-CZ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marL="457200" lvl="0" indent="-457200">
              <a:spcAft>
                <a:spcPts val="500"/>
              </a:spcAft>
              <a:buFont typeface="Wingdings" panose="05000000000000000000" pitchFamily="2" charset="2"/>
              <a:buChar char="§"/>
            </a:pPr>
            <a:endParaRPr lang="cs-CZ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lvl="0">
              <a:spcAft>
                <a:spcPts val="500"/>
              </a:spcAft>
            </a:pPr>
            <a:endParaRPr lang="cs-CZ" sz="28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lvl="0">
              <a:spcAft>
                <a:spcPts val="500"/>
              </a:spcAft>
            </a:pPr>
            <a:endParaRPr lang="cs-CZ" sz="28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lvl="0">
              <a:spcAft>
                <a:spcPts val="500"/>
              </a:spcAft>
            </a:pPr>
            <a:r>
              <a:rPr lang="cs-CZ" sz="28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Řešeno s provozovatelem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7C7018B-2750-4603-C056-00DB310FE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55" y="3086062"/>
            <a:ext cx="6111302" cy="223852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F23C460-4C8E-BFCD-BAB2-980696D40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2451" y="3074700"/>
            <a:ext cx="5055964" cy="224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6897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2783</TotalTime>
  <Words>1781</Words>
  <Application>Microsoft Office PowerPoint</Application>
  <PresentationFormat>Širokoúhlá obrazovka</PresentationFormat>
  <Paragraphs>616</Paragraphs>
  <Slides>36</Slides>
  <Notes>36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4" baseType="lpstr">
      <vt:lpstr>굴림</vt:lpstr>
      <vt:lpstr>GulimChe</vt:lpstr>
      <vt:lpstr>Arial</vt:lpstr>
      <vt:lpstr>Calibri</vt:lpstr>
      <vt:lpstr>Calibri Light</vt:lpstr>
      <vt:lpstr>Tahoma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Pustějovská Kateřina</dc:creator>
  <cp:lastModifiedBy>Smolon Marek</cp:lastModifiedBy>
  <cp:revision>158</cp:revision>
  <dcterms:created xsi:type="dcterms:W3CDTF">2022-04-06T10:03:37Z</dcterms:created>
  <dcterms:modified xsi:type="dcterms:W3CDTF">2022-09-05T11:13:57Z</dcterms:modified>
</cp:coreProperties>
</file>